
<file path=[Content_Types].xml><?xml version="1.0" encoding="utf-8"?>
<Types xmlns="http://schemas.openxmlformats.org/package/2006/content-types"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94" r:id="rId2"/>
    <p:sldId id="287" r:id="rId3"/>
    <p:sldId id="288" r:id="rId4"/>
    <p:sldId id="289" r:id="rId5"/>
    <p:sldId id="290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>
      <p:cViewPr varScale="1">
        <p:scale>
          <a:sx n="72" d="100"/>
          <a:sy n="72" d="100"/>
        </p:scale>
        <p:origin x="122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2B92F6-1C0E-4183-8BBA-9708A88BEE0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A8FA0-F07F-4870-966B-BDF588AAB7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256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068E0-C0C2-4E7A-A3EC-2E3B88242A0C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75A17-A71B-483C-894F-62AEFAC4A07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.m4a"/><Relationship Id="rId7" Type="http://schemas.openxmlformats.org/officeDocument/2006/relationships/hyperlink" Target="https://www.youtube.com/watch?v=9s8-swxfN6E" TargetMode="External"/><Relationship Id="rId12" Type="http://schemas.openxmlformats.org/officeDocument/2006/relationships/image" Target="../media/image1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hyperlink" Target="https://www.youtube.com/watch?v=VVW858gQHoE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youtube.com/watch?v=Y7jCagRWZyA" TargetMode="Externa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W_ZPHPutN-c" TargetMode="External"/><Relationship Id="rId13" Type="http://schemas.openxmlformats.org/officeDocument/2006/relationships/image" Target="../media/image1.png"/><Relationship Id="rId3" Type="http://schemas.openxmlformats.org/officeDocument/2006/relationships/audio" Target="../media/media3.m4a"/><Relationship Id="rId7" Type="http://schemas.openxmlformats.org/officeDocument/2006/relationships/hyperlink" Target="https://www.youtube.com/watch?v=2dhizgueyEk" TargetMode="External"/><Relationship Id="rId12" Type="http://schemas.openxmlformats.org/officeDocument/2006/relationships/image" Target="../media/image8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hyperlink" Target="https://www.youtube.com/watch?v=wO5bqg0rWoE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www.youtube.com/watch?v=5p-Jdjo7sSQ" TargetMode="Externa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hyperlink" Target="https://www.youtube.com/watch?v=S8QSUsdLXDA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4.m4a"/><Relationship Id="rId7" Type="http://schemas.openxmlformats.org/officeDocument/2006/relationships/hyperlink" Target="https://www.youtube.com/watch?v=2hvN_IccSM4" TargetMode="External"/><Relationship Id="rId12" Type="http://schemas.openxmlformats.org/officeDocument/2006/relationships/image" Target="../media/image1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hyperlink" Target="https://www.youtube.com/watch?v=jhHGCvMlrb0" TargetMode="External"/><Relationship Id="rId11" Type="http://schemas.openxmlformats.org/officeDocument/2006/relationships/image" Target="../media/image12.png"/><Relationship Id="rId5" Type="http://schemas.openxmlformats.org/officeDocument/2006/relationships/hyperlink" Target="https://www.weforum.org/agenda/2015/06/which-countries-have-the-most-equal-lgbt-laws/" TargetMode="Externa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.png"/><Relationship Id="rId3" Type="http://schemas.openxmlformats.org/officeDocument/2006/relationships/audio" Target="../media/media5.m4a"/><Relationship Id="rId7" Type="http://schemas.openxmlformats.org/officeDocument/2006/relationships/hyperlink" Target="http://www.womanstats.org/maps.html" TargetMode="External"/><Relationship Id="rId12" Type="http://schemas.openxmlformats.org/officeDocument/2006/relationships/image" Target="../media/image17.jp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hyperlink" Target="https://www.youtube.com/watch?v=F3pack0z8HA" TargetMode="External"/><Relationship Id="rId11" Type="http://schemas.openxmlformats.org/officeDocument/2006/relationships/image" Target="../media/image16.jpg"/><Relationship Id="rId5" Type="http://schemas.openxmlformats.org/officeDocument/2006/relationships/hyperlink" Target="https://www.youtube.com/watch?v=w8SOQEitsJI" TargetMode="External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media6.m4a"/><Relationship Id="rId7" Type="http://schemas.openxmlformats.org/officeDocument/2006/relationships/image" Target="../media/image19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8.png"/><Relationship Id="rId5" Type="http://schemas.openxmlformats.org/officeDocument/2006/relationships/hyperlink" Target="http://www.pnas.org/content/114/13/E2590.full" TargetMode="Externa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2228850"/>
          </a:xfrm>
        </p:spPr>
        <p:txBody>
          <a:bodyPr/>
          <a:lstStyle/>
          <a:p>
            <a:r>
              <a:rPr lang="en-US" dirty="0"/>
              <a:t>SOC 218 </a:t>
            </a:r>
            <a:br>
              <a:rPr lang="en-US" dirty="0"/>
            </a:br>
            <a:r>
              <a:rPr lang="en-US" dirty="0"/>
              <a:t>Anthropology</a:t>
            </a:r>
            <a:br>
              <a:rPr lang="en-US" dirty="0"/>
            </a:br>
            <a:r>
              <a:rPr lang="en-US" dirty="0"/>
              <a:t>Lecture 8-chapters 18 &amp; 20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slides contain two short-answer essay questions. These items appear in </a:t>
            </a:r>
            <a:r>
              <a:rPr lang="en-US" dirty="0">
                <a:solidFill>
                  <a:srgbClr val="C00000"/>
                </a:solidFill>
              </a:rPr>
              <a:t>red</a:t>
            </a:r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226CD1C-B231-4553-A3C6-072A5DC6A4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57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27"/>
    </mc:Choice>
    <mc:Fallback xmlns="">
      <p:transition spd="slow" advTm="129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F36ECC7-E86C-41BE-87E9-B4354E171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600" dirty="0"/>
              <a:t>Domestic-Public Dichotomy</a:t>
            </a:r>
            <a:br>
              <a:rPr lang="en-US" dirty="0"/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3095F06-81B6-464B-A805-2DB6DACF6D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472" y="667868"/>
            <a:ext cx="4591928" cy="603773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Gender Roles</a:t>
            </a:r>
          </a:p>
          <a:p>
            <a:pPr lvl="1"/>
            <a:r>
              <a:rPr lang="en-US" dirty="0"/>
              <a:t>Women</a:t>
            </a:r>
          </a:p>
          <a:p>
            <a:pPr lvl="2"/>
            <a:r>
              <a:rPr lang="en-US" dirty="0"/>
              <a:t>Childcare</a:t>
            </a:r>
          </a:p>
          <a:p>
            <a:pPr lvl="2"/>
            <a:r>
              <a:rPr lang="en-US" dirty="0"/>
              <a:t>Gathering</a:t>
            </a:r>
          </a:p>
          <a:p>
            <a:pPr lvl="1"/>
            <a:r>
              <a:rPr lang="en-US" dirty="0"/>
              <a:t>Men</a:t>
            </a:r>
          </a:p>
          <a:p>
            <a:pPr lvl="2"/>
            <a:r>
              <a:rPr lang="en-US" dirty="0"/>
              <a:t>Hunting</a:t>
            </a:r>
          </a:p>
          <a:p>
            <a:pPr lvl="2"/>
            <a:r>
              <a:rPr lang="en-US" dirty="0"/>
              <a:t>Tool making</a:t>
            </a:r>
          </a:p>
          <a:p>
            <a:r>
              <a:rPr lang="en-US" dirty="0"/>
              <a:t>Gender Stratification</a:t>
            </a:r>
          </a:p>
          <a:p>
            <a:pPr lvl="1"/>
            <a:r>
              <a:rPr lang="en-US" dirty="0"/>
              <a:t>Women in the workplace</a:t>
            </a:r>
          </a:p>
          <a:p>
            <a:pPr lvl="2"/>
            <a:r>
              <a:rPr lang="en-US" dirty="0">
                <a:hlinkClick r:id="rId5"/>
              </a:rPr>
              <a:t>(see link)</a:t>
            </a:r>
            <a:endParaRPr lang="en-US" dirty="0"/>
          </a:p>
          <a:p>
            <a:pPr lvl="1"/>
            <a:r>
              <a:rPr lang="en-US" dirty="0"/>
              <a:t>Feminization of poverty</a:t>
            </a:r>
          </a:p>
          <a:p>
            <a:pPr lvl="2"/>
            <a:r>
              <a:rPr lang="en-US" dirty="0"/>
              <a:t>(</a:t>
            </a:r>
            <a:r>
              <a:rPr lang="en-US" dirty="0">
                <a:hlinkClick r:id="rId6"/>
              </a:rPr>
              <a:t>see link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Societal happiness</a:t>
            </a:r>
          </a:p>
          <a:p>
            <a:pPr lvl="2"/>
            <a:r>
              <a:rPr lang="en-US" dirty="0">
                <a:hlinkClick r:id="rId7"/>
              </a:rPr>
              <a:t>(see link)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Short-answer essay 10</a:t>
            </a:r>
          </a:p>
          <a:p>
            <a:pPr lv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 would be better off if more women worked outside the home, agree or disagree?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16B2D5-73F0-4B0E-9961-18FDF367F2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3199" y="667867"/>
            <a:ext cx="4196055" cy="232154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39C44B-BBCB-4E66-BC9A-F232CB7078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1190" y="2989415"/>
            <a:ext cx="2019300" cy="19805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74903D3-4723-470A-B69D-37947326FC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3199" y="2989415"/>
            <a:ext cx="2039228" cy="19541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3448E1-2E5B-4E0B-A305-C05261AE3E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3199" y="4969920"/>
            <a:ext cx="4127291" cy="1914458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0AF8A24-BF96-4B54-BC2F-21D563E9011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784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5491"/>
    </mc:Choice>
    <mc:Fallback xmlns="">
      <p:transition spd="slow" advTm="275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8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8500" tmFilter="0, 0; .2, .5; .8, .5; 1, 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4250" autoRev="1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83" dur="8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EEADF-E71A-4012-AC48-D9FAF10C4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1661"/>
            <a:ext cx="8229600" cy="617329"/>
          </a:xfrm>
        </p:spPr>
        <p:txBody>
          <a:bodyPr>
            <a:normAutofit/>
          </a:bodyPr>
          <a:lstStyle/>
          <a:p>
            <a:r>
              <a:rPr lang="en-US" sz="3200" dirty="0"/>
              <a:t>Patrilineal-Patrilocal Complex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D3733-2599-42C8-BD57-3F13CEF286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5638800" cy="5943600"/>
          </a:xfrm>
        </p:spPr>
        <p:txBody>
          <a:bodyPr>
            <a:normAutofit/>
          </a:bodyPr>
          <a:lstStyle/>
          <a:p>
            <a:r>
              <a:rPr lang="en-US" dirty="0"/>
              <a:t>Patrilineal descent</a:t>
            </a:r>
          </a:p>
          <a:p>
            <a:pPr lvl="1"/>
            <a:r>
              <a:rPr lang="en-US" dirty="0"/>
              <a:t>Surnames </a:t>
            </a:r>
            <a:r>
              <a:rPr lang="en-US" dirty="0">
                <a:hlinkClick r:id="rId5"/>
              </a:rPr>
              <a:t>(see link)</a:t>
            </a:r>
            <a:endParaRPr lang="en-US" dirty="0"/>
          </a:p>
          <a:p>
            <a:r>
              <a:rPr lang="en-US" dirty="0"/>
              <a:t>Patriarchy</a:t>
            </a:r>
          </a:p>
          <a:p>
            <a:pPr lvl="1"/>
            <a:r>
              <a:rPr lang="en-US" dirty="0"/>
              <a:t>Yanomami </a:t>
            </a:r>
            <a:r>
              <a:rPr lang="en-US" dirty="0">
                <a:hlinkClick r:id="rId6"/>
              </a:rPr>
              <a:t>(see link)</a:t>
            </a:r>
            <a:r>
              <a:rPr lang="en-US" dirty="0"/>
              <a:t>    </a:t>
            </a:r>
          </a:p>
          <a:p>
            <a:pPr lvl="1"/>
            <a:r>
              <a:rPr lang="en-US" dirty="0"/>
              <a:t>Feminism and Islam </a:t>
            </a:r>
            <a:r>
              <a:rPr lang="en-US" dirty="0">
                <a:hlinkClick r:id="rId7"/>
              </a:rPr>
              <a:t>(see link)</a:t>
            </a:r>
            <a:endParaRPr lang="en-US" dirty="0"/>
          </a:p>
          <a:p>
            <a:pPr lvl="2"/>
            <a:r>
              <a:rPr lang="en-US" dirty="0"/>
              <a:t>Violence intervention </a:t>
            </a:r>
            <a:r>
              <a:rPr lang="en-US" dirty="0">
                <a:hlinkClick r:id="rId8"/>
              </a:rPr>
              <a:t>(see link)</a:t>
            </a:r>
            <a:endParaRPr lang="en-US" dirty="0"/>
          </a:p>
          <a:p>
            <a:pPr lvl="0"/>
            <a:r>
              <a:rPr lang="en-US" dirty="0">
                <a:solidFill>
                  <a:srgbClr val="FF0000"/>
                </a:solidFill>
              </a:rPr>
              <a:t>Short-answer essay “bonus”: </a:t>
            </a:r>
            <a:r>
              <a:rPr lang="en-US" dirty="0"/>
              <a:t>what cultural barriers might the UN face in attempting to change attitudes about domestic violence?</a:t>
            </a:r>
          </a:p>
          <a:p>
            <a:r>
              <a:rPr lang="en-US" dirty="0"/>
              <a:t>Matrilineal-Matrilocal Societies</a:t>
            </a:r>
          </a:p>
          <a:p>
            <a:pPr lvl="1"/>
            <a:r>
              <a:rPr lang="en-US" dirty="0"/>
              <a:t>Minangkabau matriarchy </a:t>
            </a:r>
            <a:r>
              <a:rPr lang="en-US" dirty="0">
                <a:hlinkClick r:id="rId9"/>
              </a:rPr>
              <a:t>(see link)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4953EE-A831-49B8-BC11-9B7ECF0B88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10"/>
          <a:stretch>
            <a:fillRect/>
          </a:stretch>
        </p:blipFill>
        <p:spPr>
          <a:xfrm>
            <a:off x="5821680" y="782929"/>
            <a:ext cx="3204503" cy="1876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961CF1-C2E7-408B-8AB5-A704A665A1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1680" y="2664043"/>
            <a:ext cx="3204503" cy="21365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1298C1-A360-47B2-995D-3CBA52A4DE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21680" y="4800547"/>
            <a:ext cx="3204503" cy="1905053"/>
          </a:xfrm>
          <a:prstGeom prst="rect">
            <a:avLst/>
          </a:prstGeom>
        </p:spPr>
      </p:pic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56F4AD15-770A-4EB6-87C6-D51182147E8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059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5223"/>
    </mc:Choice>
    <mc:Fallback xmlns="">
      <p:transition spd="slow" advTm="335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58" dur="8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65CE4-816E-4898-B9CC-BEBD654CA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7799"/>
            <a:ext cx="8229600" cy="563562"/>
          </a:xfrm>
        </p:spPr>
        <p:txBody>
          <a:bodyPr>
            <a:noAutofit/>
          </a:bodyPr>
          <a:lstStyle/>
          <a:p>
            <a:r>
              <a:rPr lang="en-US" sz="3200" dirty="0"/>
              <a:t>Gender, Sexuality, Cultural Variation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FEDC6-6ED1-4E1B-B550-17B87E60C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599" y="691361"/>
            <a:ext cx="5791201" cy="5938039"/>
          </a:xfrm>
        </p:spPr>
        <p:txBody>
          <a:bodyPr>
            <a:normAutofit/>
          </a:bodyPr>
          <a:lstStyle/>
          <a:p>
            <a:r>
              <a:rPr lang="en-US" dirty="0"/>
              <a:t>Sexual orientation</a:t>
            </a:r>
            <a:endParaRPr lang="en-US" dirty="0">
              <a:solidFill>
                <a:prstClr val="black"/>
              </a:solidFill>
            </a:endParaRPr>
          </a:p>
          <a:p>
            <a:pPr lvl="1"/>
            <a:r>
              <a:rPr lang="en-US" dirty="0">
                <a:solidFill>
                  <a:prstClr val="black"/>
                </a:solidFill>
              </a:rPr>
              <a:t>3-4% of the population is estimated to be gay/non-hetero</a:t>
            </a:r>
          </a:p>
          <a:p>
            <a:pPr lvl="2"/>
            <a:r>
              <a:rPr lang="en-US" sz="2200" dirty="0">
                <a:solidFill>
                  <a:prstClr val="black"/>
                </a:solidFill>
              </a:rPr>
              <a:t>Higher percent admit to a same-sex experience or attraction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Legality of sexual behavior</a:t>
            </a:r>
          </a:p>
          <a:p>
            <a:pPr lvl="2"/>
            <a:r>
              <a:rPr lang="en-US" sz="2200" dirty="0">
                <a:solidFill>
                  <a:prstClr val="black"/>
                </a:solidFill>
                <a:hlinkClick r:id="rId5"/>
              </a:rPr>
              <a:t>(see link)</a:t>
            </a:r>
            <a:endParaRPr lang="en-US" sz="2200" dirty="0">
              <a:solidFill>
                <a:prstClr val="black"/>
              </a:solidFill>
            </a:endParaRP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Ritualized sexual behavior</a:t>
            </a:r>
          </a:p>
          <a:p>
            <a:pPr lvl="2"/>
            <a:r>
              <a:rPr lang="en-US" sz="2200" dirty="0" err="1">
                <a:solidFill>
                  <a:prstClr val="black"/>
                </a:solidFill>
              </a:rPr>
              <a:t>Etoro</a:t>
            </a:r>
            <a:r>
              <a:rPr lang="en-US" sz="2200" dirty="0">
                <a:solidFill>
                  <a:prstClr val="black"/>
                </a:solidFill>
              </a:rPr>
              <a:t> of </a:t>
            </a:r>
            <a:r>
              <a:rPr lang="en-US" sz="2200" dirty="0" err="1">
                <a:solidFill>
                  <a:prstClr val="black"/>
                </a:solidFill>
              </a:rPr>
              <a:t>Papu</a:t>
            </a:r>
            <a:r>
              <a:rPr lang="en-US" sz="2200" dirty="0">
                <a:solidFill>
                  <a:prstClr val="black"/>
                </a:solidFill>
              </a:rPr>
              <a:t> New Guinea </a:t>
            </a:r>
          </a:p>
          <a:p>
            <a:pPr lvl="0"/>
            <a:r>
              <a:rPr lang="en-US" sz="2600" dirty="0">
                <a:solidFill>
                  <a:prstClr val="black"/>
                </a:solidFill>
              </a:rPr>
              <a:t>Trans people</a:t>
            </a:r>
          </a:p>
          <a:p>
            <a:pPr lvl="1"/>
            <a:r>
              <a:rPr lang="en-US" sz="2200" dirty="0">
                <a:solidFill>
                  <a:prstClr val="black"/>
                </a:solidFill>
              </a:rPr>
              <a:t>Intersex</a:t>
            </a:r>
          </a:p>
          <a:p>
            <a:pPr lvl="2"/>
            <a:r>
              <a:rPr lang="en-US" sz="1800" dirty="0">
                <a:solidFill>
                  <a:prstClr val="black"/>
                </a:solidFill>
              </a:rPr>
              <a:t>Chromosomal differences </a:t>
            </a:r>
            <a:r>
              <a:rPr lang="en-US" sz="1800" dirty="0">
                <a:solidFill>
                  <a:prstClr val="black"/>
                </a:solidFill>
                <a:hlinkClick r:id="rId6"/>
              </a:rPr>
              <a:t>(see link)</a:t>
            </a:r>
            <a:endParaRPr lang="en-US" sz="1800" dirty="0">
              <a:solidFill>
                <a:prstClr val="black"/>
              </a:solidFill>
            </a:endParaRPr>
          </a:p>
          <a:p>
            <a:pPr lvl="1"/>
            <a:r>
              <a:rPr lang="en-US" dirty="0">
                <a:solidFill>
                  <a:prstClr val="black"/>
                </a:solidFill>
              </a:rPr>
              <a:t>Transvestites</a:t>
            </a:r>
          </a:p>
          <a:p>
            <a:pPr lvl="2"/>
            <a:r>
              <a:rPr lang="en-US" sz="2200" dirty="0">
                <a:solidFill>
                  <a:prstClr val="black"/>
                </a:solidFill>
              </a:rPr>
              <a:t>Brazil’s third gender </a:t>
            </a:r>
            <a:r>
              <a:rPr lang="en-US" sz="2200" dirty="0">
                <a:solidFill>
                  <a:prstClr val="black"/>
                </a:solidFill>
                <a:hlinkClick r:id="rId7"/>
              </a:rPr>
              <a:t>(see link)</a:t>
            </a:r>
            <a:endParaRPr lang="en-US" sz="2200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en-US" sz="2600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en-US" sz="2600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C40F1F-BF24-40B9-B642-5B5440BF15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/>
          <a:stretch>
            <a:fillRect/>
          </a:stretch>
        </p:blipFill>
        <p:spPr>
          <a:xfrm>
            <a:off x="6172200" y="697223"/>
            <a:ext cx="2893220" cy="14427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ABD930-3F09-4CA8-B0AD-196A1355F0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1649" y="2188979"/>
            <a:ext cx="2903771" cy="1544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C620B2-8871-461C-AAA9-7537D1BE38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61649" y="5334000"/>
            <a:ext cx="2903771" cy="152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A697498-0A87-46AD-A52D-A1823F0BC89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1649" y="3708532"/>
            <a:ext cx="2903771" cy="1603387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AB6C2F2B-B0E3-4A7F-878B-E31D915AF76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55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057"/>
    </mc:Choice>
    <mc:Fallback xmlns="">
      <p:transition spd="slow" advTm="319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DA1D-C257-4388-BECC-D0C3428C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Autofit/>
          </a:bodyPr>
          <a:lstStyle/>
          <a:p>
            <a:r>
              <a:rPr lang="en-US" sz="3200" dirty="0"/>
              <a:t>Cultural Variation in Marriage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869668-C83C-46BB-870E-03422A4B8A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609600"/>
            <a:ext cx="4495800" cy="614540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Romantic love in marriage</a:t>
            </a:r>
          </a:p>
          <a:p>
            <a:pPr lvl="2"/>
            <a:r>
              <a:rPr lang="en-US" dirty="0"/>
              <a:t>A more recent and Western phenomenon</a:t>
            </a:r>
          </a:p>
          <a:p>
            <a:pPr lvl="3"/>
            <a:r>
              <a:rPr lang="en-US" dirty="0"/>
              <a:t>Linked with egalitarian relationships between men and women </a:t>
            </a:r>
            <a:r>
              <a:rPr lang="en-US" dirty="0">
                <a:hlinkClick r:id="rId5"/>
              </a:rPr>
              <a:t>(see link)</a:t>
            </a:r>
            <a:endParaRPr lang="en-US" dirty="0"/>
          </a:p>
          <a:p>
            <a:pPr lvl="3"/>
            <a:r>
              <a:rPr lang="en-US" dirty="0"/>
              <a:t>Off-spring and pair-bonding </a:t>
            </a:r>
            <a:r>
              <a:rPr lang="en-US" dirty="0">
                <a:hlinkClick r:id="rId6"/>
              </a:rPr>
              <a:t>(see link)</a:t>
            </a:r>
            <a:endParaRPr lang="en-US" dirty="0"/>
          </a:p>
          <a:p>
            <a:pPr lvl="1"/>
            <a:r>
              <a:rPr lang="en-US" dirty="0"/>
              <a:t>Polygyny</a:t>
            </a:r>
          </a:p>
          <a:p>
            <a:pPr lvl="2"/>
            <a:r>
              <a:rPr lang="en-US" dirty="0"/>
              <a:t>Wives and status</a:t>
            </a:r>
          </a:p>
          <a:p>
            <a:pPr lvl="1"/>
            <a:r>
              <a:rPr lang="en-US" dirty="0"/>
              <a:t>Lobola—or </a:t>
            </a:r>
            <a:r>
              <a:rPr lang="en-US" dirty="0" err="1"/>
              <a:t>bridewealth</a:t>
            </a:r>
            <a:endParaRPr lang="en-US" dirty="0"/>
          </a:p>
          <a:p>
            <a:pPr lvl="2"/>
            <a:r>
              <a:rPr lang="en-US" dirty="0"/>
              <a:t>Daughter is lost labor</a:t>
            </a:r>
          </a:p>
          <a:p>
            <a:pPr lvl="1"/>
            <a:r>
              <a:rPr lang="en-US" dirty="0"/>
              <a:t>Dowry or husband price</a:t>
            </a:r>
          </a:p>
          <a:p>
            <a:pPr lvl="2"/>
            <a:r>
              <a:rPr lang="en-US" dirty="0"/>
              <a:t>Daughters are costs/burdens</a:t>
            </a:r>
          </a:p>
          <a:p>
            <a:pPr lvl="3"/>
            <a:r>
              <a:rPr lang="en-US" dirty="0"/>
              <a:t>Women Maps </a:t>
            </a:r>
            <a:r>
              <a:rPr lang="en-US" dirty="0">
                <a:hlinkClick r:id="rId7"/>
              </a:rPr>
              <a:t>(see link)</a:t>
            </a:r>
            <a:r>
              <a:rPr lang="en-US" dirty="0"/>
              <a:t> </a:t>
            </a:r>
          </a:p>
          <a:p>
            <a:pPr lvl="3"/>
            <a:r>
              <a:rPr lang="en-US" i="1" dirty="0"/>
              <a:t>Sati </a:t>
            </a:r>
            <a:r>
              <a:rPr lang="en-US" dirty="0"/>
              <a:t>in India</a:t>
            </a:r>
            <a:endParaRPr lang="en-US" i="1" dirty="0"/>
          </a:p>
          <a:p>
            <a:pPr lvl="2"/>
            <a:r>
              <a:rPr lang="en-US" dirty="0" err="1"/>
              <a:t>Sororate</a:t>
            </a:r>
            <a:r>
              <a:rPr lang="en-US" dirty="0"/>
              <a:t> and Levirate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8A7B96B-D29E-427C-88B9-58C9BC0CC11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/>
          <a:stretch>
            <a:fillRect/>
          </a:stretch>
        </p:blipFill>
        <p:spPr>
          <a:xfrm>
            <a:off x="4305174" y="4651635"/>
            <a:ext cx="2249619" cy="2158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270979-E611-4F86-A9F7-09D197C392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6390" y="4651635"/>
            <a:ext cx="2286001" cy="2057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AF03C4-F5EC-4ED3-B671-7CB0588D88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4144" y="671778"/>
            <a:ext cx="2252411" cy="1895775"/>
          </a:xfrm>
          <a:prstGeom prst="rect">
            <a:avLst/>
          </a:prstGeom>
        </p:spPr>
      </p:pic>
      <p:pic>
        <p:nvPicPr>
          <p:cNvPr id="5" name="Picture 4" descr="A vintage photo of a group of people posing for the camera&#10;&#10;Description generated with very high confidence">
            <a:extLst>
              <a:ext uri="{FF2B5EF4-FFF2-40B4-BE49-F238E27FC236}">
                <a16:creationId xmlns:a16="http://schemas.microsoft.com/office/drawing/2014/main" id="{A1F6A53A-15FE-4876-BBEC-11795D910A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555" y="645074"/>
            <a:ext cx="2552700" cy="1953873"/>
          </a:xfrm>
          <a:prstGeom prst="rect">
            <a:avLst/>
          </a:prstGeom>
        </p:spPr>
      </p:pic>
      <p:pic>
        <p:nvPicPr>
          <p:cNvPr id="13" name="Picture 12" descr="A group of people standing in front of a crowd&#10;&#10;Description generated with very high confidence">
            <a:extLst>
              <a:ext uri="{FF2B5EF4-FFF2-40B4-BE49-F238E27FC236}">
                <a16:creationId xmlns:a16="http://schemas.microsoft.com/office/drawing/2014/main" id="{8002C1B4-1102-4667-BBF8-1065F0009DE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144" y="2584698"/>
            <a:ext cx="4805111" cy="2012002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C82A13D3-E7D6-4C31-8764-4485391520F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323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201"/>
    </mc:Choice>
    <mc:Fallback xmlns="">
      <p:transition spd="slow" advTm="4902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E59B4-8EA2-4318-9191-AA6A8AA33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Cultural Variation in Mate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37CC5-1441-4D07-B195-978A5EEB8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5562600" cy="5943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Incest Avoidance</a:t>
            </a:r>
          </a:p>
          <a:p>
            <a:pPr lvl="1"/>
            <a:r>
              <a:rPr lang="en-US" dirty="0"/>
              <a:t>Parallel  vs. Cross Cousins</a:t>
            </a:r>
          </a:p>
          <a:p>
            <a:pPr lvl="2"/>
            <a:r>
              <a:rPr lang="en-US" dirty="0"/>
              <a:t>Marriage and the Yanomami </a:t>
            </a:r>
            <a:r>
              <a:rPr lang="en-US" dirty="0">
                <a:hlinkClick r:id="rId5"/>
              </a:rPr>
              <a:t>(see link)</a:t>
            </a:r>
            <a:endParaRPr lang="en-US" dirty="0"/>
          </a:p>
          <a:p>
            <a:pPr lvl="1"/>
            <a:r>
              <a:rPr lang="en-US" dirty="0"/>
              <a:t>Instinctive horror</a:t>
            </a:r>
          </a:p>
          <a:p>
            <a:pPr lvl="2"/>
            <a:r>
              <a:rPr lang="en-US" dirty="0"/>
              <a:t>Yet, taboo exists; may not be instinctive reaction</a:t>
            </a:r>
          </a:p>
          <a:p>
            <a:pPr lvl="1"/>
            <a:r>
              <a:rPr lang="en-US" dirty="0"/>
              <a:t>Early contact</a:t>
            </a:r>
          </a:p>
          <a:p>
            <a:pPr lvl="2"/>
            <a:r>
              <a:rPr lang="en-US" dirty="0"/>
              <a:t>Westermarck effect </a:t>
            </a:r>
          </a:p>
          <a:p>
            <a:pPr lvl="3"/>
            <a:r>
              <a:rPr lang="en-US" dirty="0"/>
              <a:t>Israeli </a:t>
            </a:r>
            <a:r>
              <a:rPr lang="en-US" i="1" dirty="0"/>
              <a:t>kibbutz</a:t>
            </a:r>
          </a:p>
          <a:p>
            <a:r>
              <a:rPr lang="en-US" dirty="0"/>
              <a:t>Social Castes</a:t>
            </a:r>
          </a:p>
          <a:p>
            <a:pPr lvl="1"/>
            <a:r>
              <a:rPr lang="en-US" sz="2000" dirty="0">
                <a:solidFill>
                  <a:prstClr val="black"/>
                </a:solidFill>
              </a:rPr>
              <a:t>India, formally abolished in 1945, still practiced informally</a:t>
            </a:r>
          </a:p>
          <a:p>
            <a:pPr lvl="2"/>
            <a:r>
              <a:rPr lang="en-US" sz="1900" dirty="0">
                <a:solidFill>
                  <a:prstClr val="black"/>
                </a:solidFill>
              </a:rPr>
              <a:t>Inbreeding and birth defects</a:t>
            </a:r>
          </a:p>
          <a:p>
            <a:pPr lvl="2"/>
            <a:r>
              <a:rPr lang="en-US" sz="1900" dirty="0"/>
              <a:t>Royal Endogamy in Ancient Egypt and elsewhere</a:t>
            </a:r>
          </a:p>
          <a:p>
            <a:pPr lvl="3"/>
            <a:r>
              <a:rPr lang="en-US" sz="1900" dirty="0"/>
              <a:t>Sibling marriage among royalty and commoners</a:t>
            </a:r>
          </a:p>
          <a:p>
            <a:pPr lvl="4"/>
            <a:r>
              <a:rPr lang="en-US" sz="1900" dirty="0"/>
              <a:t>19--37%</a:t>
            </a:r>
            <a:endParaRPr lang="en-US" dirty="0"/>
          </a:p>
          <a:p>
            <a:pPr lvl="2"/>
            <a:r>
              <a:rPr lang="en-US" dirty="0"/>
              <a:t>Exogamy</a:t>
            </a:r>
          </a:p>
          <a:p>
            <a:pPr lvl="3"/>
            <a:r>
              <a:rPr lang="en-US" dirty="0"/>
              <a:t>Forge political alliances</a:t>
            </a:r>
          </a:p>
          <a:p>
            <a:pPr lvl="3"/>
            <a:r>
              <a:rPr lang="en-US" dirty="0"/>
              <a:t>e.g. Queen Elizabeth I</a:t>
            </a:r>
          </a:p>
          <a:p>
            <a:endParaRPr lang="en-US" sz="24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prstClr val="black"/>
              </a:solidFill>
            </a:endParaRPr>
          </a:p>
          <a:p>
            <a:endParaRPr lang="en-US" sz="2400" dirty="0">
              <a:solidFill>
                <a:prstClr val="black"/>
              </a:solidFill>
            </a:endParaRPr>
          </a:p>
          <a:p>
            <a:pPr lvl="1"/>
            <a:endParaRPr lang="en-US" dirty="0"/>
          </a:p>
          <a:p>
            <a:endParaRPr lang="en-US" i="1" dirty="0"/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16B73DE-09B1-4766-94E8-404A9EB297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5715000" y="3131268"/>
            <a:ext cx="3254885" cy="18979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D3C0B2-9D64-494E-9021-2D81B165E4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0" y="5065296"/>
            <a:ext cx="1447800" cy="17699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F43D8B-3F3A-4050-BD7D-3238D87B88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0" y="762000"/>
            <a:ext cx="3276601" cy="23331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ED888A-DC0D-4C5B-BE55-AADA1B3E3F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4516" y="5064171"/>
            <a:ext cx="1807085" cy="1771064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E9632AA6-80C9-4D9C-9179-8B6FE7E8E27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7136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1839"/>
    </mc:Choice>
    <mc:Fallback>
      <p:transition spd="slow" advTm="3518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8.6|5.5|5.3|1.1|18|6.8|7.5|7.6|40.9|32.1|61.1|5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4.7|9.6|61.5|13.6|1.9|34|45.3|51.4|12.8|6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5.6|3.9|11.9|13.9|18.5|29.4|11.3|50.2|19.7|11.5|54.1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5.2|14.1|2|25.5|48.8|59.4|49.7|12.8|21.7|54.7|14.7|56.5|12.8|27.8|34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7.3|10.6|109|34.1|23|42.4|7|32.4|15.1|29.1|1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6709</TotalTime>
  <Words>334</Words>
  <Application>Microsoft Office PowerPoint</Application>
  <PresentationFormat>On-screen Show (4:3)</PresentationFormat>
  <Paragraphs>86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SOC 218  Anthropology Lecture 8-chapters 18 &amp; 20</vt:lpstr>
      <vt:lpstr> Domestic-Public Dichotomy </vt:lpstr>
      <vt:lpstr>Patrilineal-Patrilocal Complex</vt:lpstr>
      <vt:lpstr>Gender, Sexuality, Cultural Variation </vt:lpstr>
      <vt:lpstr>Cultural Variation in Marriage</vt:lpstr>
      <vt:lpstr>Cultural Variation in Mate Selection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assc14</dc:creator>
  <cp:lastModifiedBy>Patrick Seffrin</cp:lastModifiedBy>
  <cp:revision>123</cp:revision>
  <dcterms:created xsi:type="dcterms:W3CDTF">2012-03-16T13:25:22Z</dcterms:created>
  <dcterms:modified xsi:type="dcterms:W3CDTF">2018-03-30T20:12:38Z</dcterms:modified>
</cp:coreProperties>
</file>